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50"/>
  </p:notesMasterIdLst>
  <p:sldIdLst>
    <p:sldId id="256" r:id="rId2"/>
    <p:sldId id="257" r:id="rId3"/>
    <p:sldId id="258" r:id="rId4"/>
    <p:sldId id="267" r:id="rId5"/>
    <p:sldId id="268" r:id="rId6"/>
    <p:sldId id="272" r:id="rId7"/>
    <p:sldId id="273" r:id="rId8"/>
    <p:sldId id="274" r:id="rId9"/>
    <p:sldId id="269" r:id="rId10"/>
    <p:sldId id="275" r:id="rId11"/>
    <p:sldId id="276" r:id="rId12"/>
    <p:sldId id="304" r:id="rId13"/>
    <p:sldId id="270" r:id="rId14"/>
    <p:sldId id="277" r:id="rId15"/>
    <p:sldId id="307" r:id="rId16"/>
    <p:sldId id="305" r:id="rId17"/>
    <p:sldId id="278" r:id="rId18"/>
    <p:sldId id="279" r:id="rId19"/>
    <p:sldId id="280" r:id="rId20"/>
    <p:sldId id="281" r:id="rId21"/>
    <p:sldId id="308" r:id="rId22"/>
    <p:sldId id="309" r:id="rId23"/>
    <p:sldId id="282" r:id="rId24"/>
    <p:sldId id="271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310" r:id="rId37"/>
    <p:sldId id="311" r:id="rId38"/>
    <p:sldId id="312" r:id="rId39"/>
    <p:sldId id="313" r:id="rId40"/>
    <p:sldId id="295" r:id="rId41"/>
    <p:sldId id="296" r:id="rId42"/>
    <p:sldId id="297" r:id="rId43"/>
    <p:sldId id="302" r:id="rId44"/>
    <p:sldId id="298" r:id="rId45"/>
    <p:sldId id="299" r:id="rId46"/>
    <p:sldId id="300" r:id="rId47"/>
    <p:sldId id="301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06F713-9E8A-1348-8AD7-B891B89EC3F0}">
          <p14:sldIdLst>
            <p14:sldId id="256"/>
          </p14:sldIdLst>
        </p14:section>
        <p14:section name="Untitled Section" id="{15B377D1-7B45-564B-8B0B-45138B366CA2}">
          <p14:sldIdLst>
            <p14:sldId id="257"/>
            <p14:sldId id="258"/>
            <p14:sldId id="267"/>
            <p14:sldId id="268"/>
            <p14:sldId id="272"/>
            <p14:sldId id="273"/>
            <p14:sldId id="274"/>
            <p14:sldId id="269"/>
            <p14:sldId id="275"/>
            <p14:sldId id="276"/>
            <p14:sldId id="304"/>
            <p14:sldId id="270"/>
            <p14:sldId id="277"/>
            <p14:sldId id="307"/>
            <p14:sldId id="305"/>
            <p14:sldId id="278"/>
            <p14:sldId id="279"/>
            <p14:sldId id="280"/>
            <p14:sldId id="281"/>
            <p14:sldId id="308"/>
            <p14:sldId id="309"/>
            <p14:sldId id="282"/>
            <p14:sldId id="271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310"/>
            <p14:sldId id="311"/>
            <p14:sldId id="312"/>
            <p14:sldId id="313"/>
            <p14:sldId id="295"/>
            <p14:sldId id="296"/>
            <p14:sldId id="297"/>
            <p14:sldId id="302"/>
            <p14:sldId id="298"/>
            <p14:sldId id="299"/>
            <p14:sldId id="300"/>
            <p14:sldId id="301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9"/>
    <p:restoredTop sz="85041"/>
  </p:normalViewPr>
  <p:slideViewPr>
    <p:cSldViewPr snapToGrid="0" snapToObjects="1">
      <p:cViewPr varScale="1">
        <p:scale>
          <a:sx n="82" d="100"/>
          <a:sy n="82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44DE8-E05B-C84D-BD04-4EB717E56398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B86B-BF43-4446-9165-F3B97E94D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5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word embeddings before we can even think of applying of our ML algorithms to an NLP task.</a:t>
            </a:r>
          </a:p>
          <a:p>
            <a:endParaRPr lang="en-US" dirty="0"/>
          </a:p>
          <a:p>
            <a:r>
              <a:rPr lang="en-US" dirty="0"/>
              <a:t>Word embeddings are often “Step 0” of the NLP problem solving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6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88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"solid" is a related to "ice" but it is not related to "steam", so it's ratio is large</a:t>
            </a:r>
          </a:p>
          <a:p>
            <a:endParaRPr lang="en-US" dirty="0"/>
          </a:p>
          <a:p>
            <a:r>
              <a:rPr lang="en-US" dirty="0"/>
              <a:t>- "gas" is related to "steam" but it is not related to "ice", so it's ratio is small</a:t>
            </a:r>
          </a:p>
          <a:p>
            <a:endParaRPr lang="en-US" dirty="0"/>
          </a:p>
          <a:p>
            <a:r>
              <a:rPr lang="en-US" dirty="0"/>
              <a:t>- Query words which are either common to both, or uncommon to both get washed out in the co-occurrence probability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8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Just like in word2vec, we use two word vector representations for center/context words.</a:t>
            </a:r>
          </a:p>
          <a:p>
            <a:endParaRPr lang="en-US" dirty="0"/>
          </a:p>
          <a:p>
            <a:r>
              <a:rPr lang="en-US" dirty="0"/>
              <a:t>- Strictly speaking, this isn't necessary, but it's how </a:t>
            </a:r>
            <a:r>
              <a:rPr lang="en-US" dirty="0" err="1"/>
              <a:t>GloVe</a:t>
            </a:r>
            <a:r>
              <a:rPr lang="en-US" dirty="0"/>
              <a:t> is explained in the original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9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0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66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results was pretty surprising to the </a:t>
            </a:r>
            <a:r>
              <a:rPr lang="en-US" dirty="0" err="1"/>
              <a:t>GloVe</a:t>
            </a:r>
            <a:r>
              <a:rPr lang="en-US" dirty="0"/>
              <a:t> authors.</a:t>
            </a:r>
          </a:p>
          <a:p>
            <a:endParaRPr lang="en-US" dirty="0"/>
          </a:p>
          <a:p>
            <a:r>
              <a:rPr lang="en-US" dirty="0"/>
              <a:t>The first closest neighbors were anticipated, but they were surprised to see the scientific names of frog species appear!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83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in word2vec, we can see that </a:t>
            </a:r>
            <a:r>
              <a:rPr lang="en-US" dirty="0" err="1"/>
              <a:t>GloVe</a:t>
            </a:r>
            <a:r>
              <a:rPr lang="en-US" dirty="0"/>
              <a:t> is able to capture meaning within these word vector difference!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5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Amazingly, we can also capture concepts relating companies to their CEOs, and zip codes to cities!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48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see how this idea of encoding information in vector differences remains intact across comparatives and superlatives!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0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responses might include:</a:t>
            </a:r>
          </a:p>
          <a:p>
            <a:endParaRPr lang="en-US" dirty="0"/>
          </a:p>
          <a:p>
            <a:r>
              <a:rPr lang="en-US" dirty="0"/>
              <a:t>+ Easy approach to understand</a:t>
            </a:r>
          </a:p>
          <a:p>
            <a:r>
              <a:rPr lang="en-US" dirty="0"/>
              <a:t>+ Vectors are easy to interpret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Doc-term matrix is very large and very sparse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Count/frequency based methods don’t carry much semantic information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Raw counts don’t control for document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22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can't evaluate a word embedding based on downstream task performance b/c it becomes hard to attribute performance.  i.e., is the model bad, or are the word embeddings bad?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46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90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9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3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9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8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5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point that may be worth mentioning is clarifying the difference between the distributional hypothesis and distributed representations of word vectors.</a:t>
            </a:r>
          </a:p>
          <a:p>
            <a:endParaRPr lang="en-US" dirty="0"/>
          </a:p>
          <a:p>
            <a:r>
              <a:rPr lang="en-US" dirty="0"/>
              <a:t>Confusion can arise since the word “distribute” appears in both.</a:t>
            </a:r>
          </a:p>
          <a:p>
            <a:r>
              <a:rPr lang="en-US" dirty="0"/>
              <a:t>Distributional hypothesis -&gt; Idea that words get their meaning based on the context they are used</a:t>
            </a:r>
          </a:p>
          <a:p>
            <a:endParaRPr lang="en-US" dirty="0"/>
          </a:p>
          <a:p>
            <a:r>
              <a:rPr lang="en-US" dirty="0"/>
              <a:t>Distributed representation -&gt; The meaning of a word is “smeared” across various dimensions of the word vector.  This is in contrast to a one-hot encoded or sparse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9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plot is a PCA projection of word2vec vectors.  The striking observation is that the difference in word vectors is approximately constant.</a:t>
            </a:r>
          </a:p>
          <a:p>
            <a:endParaRPr lang="en-US" dirty="0"/>
          </a:p>
          <a:p>
            <a:r>
              <a:rPr lang="en-US" dirty="0"/>
              <a:t>The interpretation is that this vector difference is encapsulating the relationship of the City-Capital concept. i.e. if you know the capital of Spain, but had no idea about the capital of Portugal you could find it via: Vector(Portugal) + Vector(Madrid - Spain)</a:t>
            </a:r>
          </a:p>
          <a:p>
            <a:endParaRPr lang="en-US" dirty="0"/>
          </a:p>
          <a:p>
            <a:r>
              <a:rPr lang="en-US" dirty="0" err="1"/>
              <a:t>GloVe</a:t>
            </a:r>
            <a:r>
              <a:rPr lang="en-US" dirty="0"/>
              <a:t> tries to extend this idea by building a model that explicitly encodes meaning into vector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7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results slides are meant to be a bit of a mental break from some of the heavier math seen when introducing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5B86B-BF43-4446-9165-F3B97E94D6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5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7948"/>
            <a:ext cx="8825658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1273827" y="4562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4627" y="5166991"/>
            <a:ext cx="758395" cy="1206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1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447799"/>
            <a:ext cx="7720018" cy="328612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366957" y="545782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884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4390" y="3986802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2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234439"/>
            <a:ext cx="7720018" cy="82804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3CEB-6BB8-7E41-8407-5D544B71E056}"/>
              </a:ext>
            </a:extLst>
          </p:cNvPr>
          <p:cNvCxnSpPr>
            <a:cxnSpLocks/>
          </p:cNvCxnSpPr>
          <p:nvPr userDrawn="1"/>
        </p:nvCxnSpPr>
        <p:spPr>
          <a:xfrm>
            <a:off x="2338383" y="2062480"/>
            <a:ext cx="8091492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8383" y="2393632"/>
            <a:ext cx="7720018" cy="23612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 userDrawn="1"/>
        </p:nvSpPr>
        <p:spPr>
          <a:xfrm>
            <a:off x="2338383" y="4968240"/>
            <a:ext cx="4672017" cy="6502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4334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0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699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4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0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0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2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 userDrawn="1"/>
        </p:nvSpPr>
        <p:spPr>
          <a:xfrm>
            <a:off x="721237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 userDrawn="1"/>
        </p:nvSpPr>
        <p:spPr>
          <a:xfrm>
            <a:off x="3971949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 userDrawn="1"/>
        </p:nvSpPr>
        <p:spPr>
          <a:xfrm>
            <a:off x="7212990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0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1"/>
            <a:ext cx="2940050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0"/>
            <a:ext cx="2934406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217608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63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5996" y="3858535"/>
            <a:ext cx="8825658" cy="469625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349097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34" y="4396406"/>
            <a:ext cx="388620" cy="3886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1332" y="4386246"/>
            <a:ext cx="2827337" cy="4663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4386855"/>
            <a:ext cx="8825658" cy="64639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181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6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8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19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19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60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BF598-0178-2647-A3F2-D5C232A1A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0"/>
            <a:ext cx="7534275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18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 userDrawn="1"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5" y="2891155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 userDrawn="1"/>
        </p:nvCxnSpPr>
        <p:spPr>
          <a:xfrm>
            <a:off x="4438650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1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4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4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5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 userDrawn="1"/>
        </p:nvCxnSpPr>
        <p:spPr>
          <a:xfrm>
            <a:off x="793005" y="4816208"/>
            <a:ext cx="957019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1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877348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5A94B75-A317-CF4D-8EEB-153E7F2A3264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673282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56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0" r:id="rId10"/>
    <p:sldLayoutId id="2147483757" r:id="rId11"/>
    <p:sldLayoutId id="2147483752" r:id="rId12"/>
    <p:sldLayoutId id="2147483753" r:id="rId13"/>
    <p:sldLayoutId id="214748375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ubs/glove.pdf" TargetMode="External"/><Relationship Id="rId2" Type="http://schemas.openxmlformats.org/officeDocument/2006/relationships/hyperlink" Target="http://mccormickml.com/2016/04/19/word2vec-tutorial-the-skip-gram-model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tensorflow.org/tutorials/representation/word2vec" TargetMode="External"/><Relationship Id="rId4" Type="http://schemas.openxmlformats.org/officeDocument/2006/relationships/hyperlink" Target="http://web.stanford.edu/class/cs224n/lectures/lecture2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51DB-80AD-8347-8832-D75F252F7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Word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53684-1C65-C549-AC60-A26825F05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6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CA8D-A624-3841-9D72-54413055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10617731" cy="985557"/>
          </a:xfrm>
        </p:spPr>
        <p:txBody>
          <a:bodyPr/>
          <a:lstStyle/>
          <a:p>
            <a:r>
              <a:rPr lang="en-US" sz="4000" dirty="0"/>
              <a:t>Term Frequency – Inverse Document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C2A3-51D6-9A40-9553-BACFC6DCA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 Frequency – Inverse Document Frequency (TF-IDF) is another popular method</a:t>
            </a:r>
          </a:p>
          <a:p>
            <a:endParaRPr lang="en-US" dirty="0"/>
          </a:p>
          <a:p>
            <a:r>
              <a:rPr lang="en-US" dirty="0"/>
              <a:t>TF-IDF builds upon raw count vectors in two ways</a:t>
            </a:r>
          </a:p>
          <a:p>
            <a:pPr lvl="1"/>
            <a:r>
              <a:rPr lang="en-US" dirty="0"/>
              <a:t>Using term frequency instead of raw counts (per document)</a:t>
            </a:r>
          </a:p>
          <a:p>
            <a:pPr lvl="1"/>
            <a:r>
              <a:rPr lang="en-US" dirty="0"/>
              <a:t>Also takes into account term frequency across the entire corpus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i="1" dirty="0"/>
              <a:t>Stop words</a:t>
            </a:r>
            <a:r>
              <a:rPr lang="en-US" dirty="0"/>
              <a:t> like “a”, “the”, “and”, etc. will appear in nearly every document.  They add a lot of noise and not much information, so we would like to reduce their influence.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1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3A9B-6E6A-EF47-80B9-66BAE979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B7F9-1F2A-B44B-8B28-6A6753D5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TF-IDF has two components</a:t>
            </a:r>
          </a:p>
          <a:p>
            <a:endParaRPr lang="en-US" dirty="0"/>
          </a:p>
          <a:p>
            <a:r>
              <a:rPr lang="en-US" dirty="0"/>
              <a:t>Term Frequency: How frequently does each term appear in a document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Inverse Document Frequency: Across all documents, how often does a term appear?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TF-IDF just combines these two!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8CCDDC-87C3-F540-82FC-1DB2DD4E48BB}"/>
                  </a:ext>
                </a:extLst>
              </p:cNvPr>
              <p:cNvSpPr txBox="1"/>
              <p:nvPr/>
            </p:nvSpPr>
            <p:spPr>
              <a:xfrm>
                <a:off x="4992028" y="2875926"/>
                <a:ext cx="5450082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𝑎𝑝𝑝𝑒𝑎𝑟𝑠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8CCDDC-87C3-F540-82FC-1DB2DD4E4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028" y="2875926"/>
                <a:ext cx="5450082" cy="575157"/>
              </a:xfrm>
              <a:prstGeom prst="rect">
                <a:avLst/>
              </a:prstGeom>
              <a:blipFill>
                <a:blip r:embed="rId3"/>
                <a:stretch>
                  <a:fillRect l="-233" t="-4255" r="-46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225EB-4F79-4648-B131-43995038BC50}"/>
                  </a:ext>
                </a:extLst>
              </p:cNvPr>
              <p:cNvSpPr txBox="1"/>
              <p:nvPr/>
            </p:nvSpPr>
            <p:spPr>
              <a:xfrm>
                <a:off x="4034731" y="4331041"/>
                <a:ext cx="6514604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𝑇𝑜𝑡𝑎𝑙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𝑛𝑢𝑚𝑏𝑒𝑟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𝑑𝑜𝑐𝑢𝑚𝑒𝑛𝑡𝑠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𝑁𝑢𝑚𝑏𝑒𝑟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𝑑𝑜𝑐𝑢𝑚𝑒𝑛𝑡𝑠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𝑐𝑜𝑛𝑡𝑎𝑖𝑛𝑖𝑛𝑔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𝑡𝑒𝑟𝑚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225EB-4F79-4648-B131-43995038B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731" y="4331041"/>
                <a:ext cx="6514604" cy="575157"/>
              </a:xfrm>
              <a:prstGeom prst="rect">
                <a:avLst/>
              </a:prstGeom>
              <a:blipFill>
                <a:blip r:embed="rId4"/>
                <a:stretch>
                  <a:fillRect l="-195" t="-6522" r="-77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4E57A-5BDF-5944-9AE9-985CF9CBD4CC}"/>
                  </a:ext>
                </a:extLst>
              </p:cNvPr>
              <p:cNvSpPr txBox="1"/>
              <p:nvPr/>
            </p:nvSpPr>
            <p:spPr>
              <a:xfrm>
                <a:off x="5219393" y="5647656"/>
                <a:ext cx="3818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𝑇𝐹𝐼𝐷𝐹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𝐼𝐷𝐹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4E57A-5BDF-5944-9AE9-985CF9CBD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393" y="5647656"/>
                <a:ext cx="3818418" cy="276999"/>
              </a:xfrm>
              <a:prstGeom prst="rect">
                <a:avLst/>
              </a:prstGeom>
              <a:blipFill>
                <a:blip r:embed="rId5"/>
                <a:stretch>
                  <a:fillRect l="-662" t="-4348" r="-132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45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891C-FAFC-354F-BFEE-032A76EF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3893-1A44-8A4E-9AC3-736413233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to compute</a:t>
            </a:r>
          </a:p>
          <a:p>
            <a:pPr lvl="1"/>
            <a:r>
              <a:rPr lang="en-US" dirty="0"/>
              <a:t>Provides a simple basis for comparing the similarity of documents</a:t>
            </a:r>
          </a:p>
          <a:p>
            <a:pPr lvl="1"/>
            <a:r>
              <a:rPr lang="en-US" dirty="0"/>
              <a:t>Great tool for a lexical description of text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TF-IDF is based on a Bag-of-Words approach, and can’t capture positional information.</a:t>
            </a:r>
          </a:p>
          <a:p>
            <a:pPr lvl="1"/>
            <a:r>
              <a:rPr lang="en-US" dirty="0"/>
              <a:t>Cannot capture semantic information</a:t>
            </a:r>
          </a:p>
        </p:txBody>
      </p:sp>
    </p:spTree>
    <p:extLst>
      <p:ext uri="{BB962C8B-B14F-4D97-AF65-F5344CB8AC3E}">
        <p14:creationId xmlns:p14="http://schemas.microsoft.com/office/powerpoint/2010/main" val="255413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6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3A9B-6E6A-EF47-80B9-66BAE979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B7F9-1F2A-B44B-8B28-6A6753D5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methods we have discussed work really well in some contexts, but there are several important ways they could be improved</a:t>
            </a:r>
          </a:p>
          <a:p>
            <a:pPr lvl="1"/>
            <a:r>
              <a:rPr lang="en-US" dirty="0"/>
              <a:t> Count/Frequency methods produce vectors which are very high-dimensional and very sparse</a:t>
            </a:r>
          </a:p>
          <a:p>
            <a:pPr lvl="1"/>
            <a:r>
              <a:rPr lang="en-US" dirty="0"/>
              <a:t>Count/Frequency methods really struggle to capture semantic relationships between words</a:t>
            </a:r>
          </a:p>
          <a:p>
            <a:pPr lvl="1"/>
            <a:endParaRPr lang="en-US" dirty="0"/>
          </a:p>
          <a:p>
            <a:r>
              <a:rPr lang="en-US" dirty="0"/>
              <a:t>But how do words actually </a:t>
            </a:r>
            <a:r>
              <a:rPr lang="en-US" i="1" dirty="0"/>
              <a:t>get</a:t>
            </a:r>
            <a:r>
              <a:rPr lang="en-US" dirty="0"/>
              <a:t> their meaning?</a:t>
            </a:r>
          </a:p>
          <a:p>
            <a:endParaRPr lang="en-US" dirty="0"/>
          </a:p>
          <a:p>
            <a:r>
              <a:rPr lang="en-US" dirty="0"/>
              <a:t>According to the </a:t>
            </a:r>
            <a:r>
              <a:rPr lang="en-US" i="1" dirty="0"/>
              <a:t>Distributional Hypothesis</a:t>
            </a:r>
            <a:r>
              <a:rPr lang="en-US" dirty="0"/>
              <a:t>, words that are used in similar contexts tend to have similar meaning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F779-268E-944D-842F-1EF8D5C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343" y="2453639"/>
            <a:ext cx="7491418" cy="2255521"/>
          </a:xfrm>
        </p:spPr>
        <p:txBody>
          <a:bodyPr/>
          <a:lstStyle/>
          <a:p>
            <a:r>
              <a:rPr lang="en-US" dirty="0"/>
              <a:t>You shall know a word by the company it keeps.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31D5A-8850-A949-AB6B-CA804828FD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– J. R. Firth</a:t>
            </a:r>
          </a:p>
        </p:txBody>
      </p:sp>
    </p:spTree>
    <p:extLst>
      <p:ext uri="{BB962C8B-B14F-4D97-AF65-F5344CB8AC3E}">
        <p14:creationId xmlns:p14="http://schemas.microsoft.com/office/powerpoint/2010/main" val="114327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3A9B-6E6A-EF47-80B9-66BAE979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B7F9-1F2A-B44B-8B28-6A6753D5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Inspired by the Distributional Hypothesis, researchers started turning towards </a:t>
            </a:r>
            <a:r>
              <a:rPr lang="en-US" i="1" dirty="0"/>
              <a:t>language models</a:t>
            </a:r>
            <a:r>
              <a:rPr lang="en-US" dirty="0"/>
              <a:t> as a means of producing  dense word vectors</a:t>
            </a:r>
          </a:p>
          <a:p>
            <a:endParaRPr lang="en-US" dirty="0"/>
          </a:p>
          <a:p>
            <a:r>
              <a:rPr lang="en-US" dirty="0"/>
              <a:t>A language model is just a way for us to assign probabilities to a sequence of words</a:t>
            </a:r>
          </a:p>
          <a:p>
            <a:pPr lvl="1"/>
            <a:r>
              <a:rPr lang="en-US" dirty="0"/>
              <a:t>“The cat sat on the mat” would have a relatively high probability (It is valid English)</a:t>
            </a:r>
          </a:p>
          <a:p>
            <a:pPr lvl="1"/>
            <a:r>
              <a:rPr lang="en-US" dirty="0"/>
              <a:t>“on cat the The sat mat” would have a relatively low probability (It is invalid English)</a:t>
            </a:r>
          </a:p>
        </p:txBody>
      </p:sp>
    </p:spTree>
    <p:extLst>
      <p:ext uri="{BB962C8B-B14F-4D97-AF65-F5344CB8AC3E}">
        <p14:creationId xmlns:p14="http://schemas.microsoft.com/office/powerpoint/2010/main" val="343126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3CF4-F34A-6A47-BBEE-A4A62BB8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96A42-D8F4-E04F-B08E-61504A7D9A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examples of language models</a:t>
                </a:r>
              </a:p>
              <a:p>
                <a:pPr lvl="1"/>
                <a:r>
                  <a:rPr lang="en-US" b="0" dirty="0"/>
                  <a:t>Unigram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Bigram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 contrast to these, word2vec uses the </a:t>
                </a:r>
                <a:r>
                  <a:rPr lang="en-US" b="1" i="1" dirty="0"/>
                  <a:t>skip-gram </a:t>
                </a:r>
                <a:r>
                  <a:rPr lang="en-US" dirty="0"/>
                  <a:t>architecture as a language model.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96A42-D8F4-E04F-B08E-61504A7D9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2522B9-03F8-4C45-8FD7-5F9BF295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13" y="4400953"/>
            <a:ext cx="7017608" cy="1732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1C5A6-1B44-4C45-A23E-3562FE95D5CB}"/>
              </a:ext>
            </a:extLst>
          </p:cNvPr>
          <p:cNvSpPr txBox="1"/>
          <p:nvPr/>
        </p:nvSpPr>
        <p:spPr>
          <a:xfrm>
            <a:off x="3449553" y="6126084"/>
            <a:ext cx="4816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web.stanford.edu</a:t>
            </a:r>
            <a:r>
              <a:rPr lang="en-US" sz="1400" dirty="0"/>
              <a:t>/class/cs224n/lectures/lecture2.pdf</a:t>
            </a:r>
          </a:p>
        </p:txBody>
      </p:sp>
    </p:spTree>
    <p:extLst>
      <p:ext uri="{BB962C8B-B14F-4D97-AF65-F5344CB8AC3E}">
        <p14:creationId xmlns:p14="http://schemas.microsoft.com/office/powerpoint/2010/main" val="599475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3CF4-F34A-6A47-BBEE-A4A62BB8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96A42-D8F4-E04F-B08E-61504A7D9A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476" y="3429000"/>
                <a:ext cx="10194324" cy="3195514"/>
              </a:xfrm>
            </p:spPr>
            <p:txBody>
              <a:bodyPr/>
              <a:lstStyle/>
              <a:p>
                <a:r>
                  <a:rPr lang="en-US" dirty="0"/>
                  <a:t>For each word in our corpus (t=1 … T) Predict the 2</a:t>
                </a:r>
                <a:r>
                  <a:rPr lang="en-US" i="1" dirty="0"/>
                  <a:t>m</a:t>
                </a:r>
                <a:r>
                  <a:rPr lang="en-US" dirty="0"/>
                  <a:t> surrounding words!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eqAr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	( 𝜃 denotes the word2vec model parameters)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 is customary in machine learning, we actually like to </a:t>
                </a:r>
                <a:r>
                  <a:rPr lang="en-US" i="1" dirty="0"/>
                  <a:t>minimize</a:t>
                </a:r>
                <a:r>
                  <a:rPr lang="en-US" dirty="0"/>
                  <a:t> things,  so the cost function for word2vec is actually the negative log of the above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eqAr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96A42-D8F4-E04F-B08E-61504A7D9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476" y="3429000"/>
                <a:ext cx="10194324" cy="3195514"/>
              </a:xfrm>
              <a:blipFill>
                <a:blip r:embed="rId2"/>
                <a:stretch>
                  <a:fillRect l="-124" t="-791" b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2522B9-03F8-4C45-8FD7-5F9BF295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568" y="1310366"/>
            <a:ext cx="6512010" cy="1607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1C5A6-1B44-4C45-A23E-3562FE95D5CB}"/>
              </a:ext>
            </a:extLst>
          </p:cNvPr>
          <p:cNvSpPr txBox="1"/>
          <p:nvPr/>
        </p:nvSpPr>
        <p:spPr>
          <a:xfrm>
            <a:off x="3461910" y="2918270"/>
            <a:ext cx="4816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web.stanford.edu</a:t>
            </a:r>
            <a:r>
              <a:rPr lang="en-US" sz="1400" dirty="0"/>
              <a:t>/class/cs224n/lectures/lecture2.pdf</a:t>
            </a:r>
          </a:p>
        </p:txBody>
      </p:sp>
    </p:spTree>
    <p:extLst>
      <p:ext uri="{BB962C8B-B14F-4D97-AF65-F5344CB8AC3E}">
        <p14:creationId xmlns:p14="http://schemas.microsoft.com/office/powerpoint/2010/main" val="2455425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B093-8493-2D4A-A946-146C5CF5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775D5-AD91-514F-A209-9EA46BB43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9660917" cy="4769182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eqAr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how do we calculate the conditional probabilities? </a:t>
                </a:r>
              </a:p>
              <a:p>
                <a:pPr lvl="2"/>
                <a:r>
                  <a:rPr lang="en-US" dirty="0"/>
                  <a:t>Surprisingly, we actually use </a:t>
                </a:r>
                <a:r>
                  <a:rPr lang="en-US" i="1" dirty="0"/>
                  <a:t>two</a:t>
                </a:r>
                <a:r>
                  <a:rPr lang="en-US" dirty="0"/>
                  <a:t> word vectors per word!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When the word is a </a:t>
                </a:r>
                <a:r>
                  <a:rPr lang="en-US" i="1" dirty="0"/>
                  <a:t>center</a:t>
                </a:r>
                <a:r>
                  <a:rPr lang="en-US" dirty="0"/>
                  <a:t> word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When the word is a </a:t>
                </a:r>
                <a:r>
                  <a:rPr lang="en-US" i="1" dirty="0"/>
                  <a:t>context</a:t>
                </a:r>
                <a:r>
                  <a:rPr lang="en-US" dirty="0"/>
                  <a:t> word </a:t>
                </a:r>
              </a:p>
              <a:p>
                <a:pPr lvl="2"/>
                <a:r>
                  <a:rPr lang="en-US" dirty="0"/>
                  <a:t>In the end, these will be used as our word embeddings!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 consider some center word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, and some context word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plug this into the loss function and minimize!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775D5-AD91-514F-A209-9EA46BB43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9660917" cy="4769182"/>
              </a:xfrm>
              <a:blipFill>
                <a:blip r:embed="rId2"/>
                <a:stretch>
                  <a:fillRect t="-7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35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word embedding?</a:t>
            </a:r>
          </a:p>
          <a:p>
            <a:endParaRPr lang="en-US" dirty="0"/>
          </a:p>
          <a:p>
            <a:r>
              <a:rPr lang="en-US" dirty="0"/>
              <a:t>What sorts of word embeddings are there?</a:t>
            </a:r>
          </a:p>
          <a:p>
            <a:pPr lvl="1"/>
            <a:r>
              <a:rPr lang="en-US" dirty="0"/>
              <a:t>Count Vectors</a:t>
            </a:r>
          </a:p>
          <a:p>
            <a:pPr lvl="1"/>
            <a:r>
              <a:rPr lang="en-US" dirty="0"/>
              <a:t>TF-IDF Vectors</a:t>
            </a:r>
          </a:p>
          <a:p>
            <a:pPr lvl="1"/>
            <a:r>
              <a:rPr lang="en-US" dirty="0"/>
              <a:t>Word2Vec</a:t>
            </a:r>
          </a:p>
          <a:p>
            <a:pPr lvl="1"/>
            <a:r>
              <a:rPr lang="en-US" dirty="0" err="1"/>
              <a:t>GloVe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 we evaluate word embeddings?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5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7968-342E-E040-A0C9-31D74D1B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94BAF3-3C68-3947-868B-67420596E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443" y="3049138"/>
            <a:ext cx="6565900" cy="30861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F5EEAA-BDAF-9F49-A274-8CDBBB3BF713}"/>
              </a:ext>
            </a:extLst>
          </p:cNvPr>
          <p:cNvSpPr txBox="1">
            <a:spLocks/>
          </p:cNvSpPr>
          <p:nvPr/>
        </p:nvSpPr>
        <p:spPr>
          <a:xfrm>
            <a:off x="388935" y="1590675"/>
            <a:ext cx="9660917" cy="4769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/>
              <a:t>In addition to the Skip-Gram version of word2vec, there is also the </a:t>
            </a:r>
            <a:r>
              <a:rPr lang="en-US" i="1" dirty="0"/>
              <a:t>Continuous Bag-Of-Words </a:t>
            </a:r>
            <a:r>
              <a:rPr lang="en-US" dirty="0"/>
              <a:t>(CBOW) architecture.</a:t>
            </a:r>
          </a:p>
          <a:p>
            <a:pPr lvl="1"/>
            <a:r>
              <a:rPr lang="en-US" dirty="0"/>
              <a:t>Skip-Gram and CBOW, are fundamentally similar, the main difference between them being that we flip our classification target.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CBCA7-8955-4343-99D6-57D44518A39B}"/>
              </a:ext>
            </a:extLst>
          </p:cNvPr>
          <p:cNvSpPr txBox="1"/>
          <p:nvPr/>
        </p:nvSpPr>
        <p:spPr>
          <a:xfrm>
            <a:off x="3611453" y="6135238"/>
            <a:ext cx="321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eu.wikipedia.org</a:t>
            </a:r>
            <a:r>
              <a:rPr lang="en-US" sz="1400" dirty="0"/>
              <a:t>/wiki/Word2vec</a:t>
            </a:r>
          </a:p>
        </p:txBody>
      </p:sp>
    </p:spTree>
    <p:extLst>
      <p:ext uri="{BB962C8B-B14F-4D97-AF65-F5344CB8AC3E}">
        <p14:creationId xmlns:p14="http://schemas.microsoft.com/office/powerpoint/2010/main" val="3761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DC395-E047-4A4F-8064-9BC8FDE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– Results!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DB89-95B4-624B-98F8-7DDB7E4EC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4183065" cy="4732633"/>
          </a:xfrm>
        </p:spPr>
        <p:txBody>
          <a:bodyPr/>
          <a:lstStyle/>
          <a:p>
            <a:r>
              <a:rPr lang="en-US" dirty="0"/>
              <a:t>Word2Vec showed a whole host of amazing results</a:t>
            </a:r>
          </a:p>
          <a:p>
            <a:endParaRPr lang="en-US" dirty="0"/>
          </a:p>
          <a:p>
            <a:r>
              <a:rPr lang="en-US" dirty="0"/>
              <a:t>Not only does it succeed in capturing semantic similarity, but it captures </a:t>
            </a:r>
            <a:r>
              <a:rPr lang="en-US" i="1" dirty="0"/>
              <a:t>concepts</a:t>
            </a:r>
            <a:r>
              <a:rPr lang="en-US" dirty="0"/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055360-468E-0849-BD31-FCC03284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0" y="1493556"/>
            <a:ext cx="6184900" cy="4292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2DF1E1-0EB2-5D4A-B28F-5FFF3A1FB494}"/>
              </a:ext>
            </a:extLst>
          </p:cNvPr>
          <p:cNvSpPr txBox="1"/>
          <p:nvPr/>
        </p:nvSpPr>
        <p:spPr>
          <a:xfrm>
            <a:off x="4842684" y="5725123"/>
            <a:ext cx="618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“Distributed Representations of Words and Phrases and their Compositionality”</a:t>
            </a:r>
          </a:p>
          <a:p>
            <a:pPr algn="ctr"/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/abs/1310.4546</a:t>
            </a:r>
          </a:p>
        </p:txBody>
      </p:sp>
    </p:spTree>
    <p:extLst>
      <p:ext uri="{BB962C8B-B14F-4D97-AF65-F5344CB8AC3E}">
        <p14:creationId xmlns:p14="http://schemas.microsoft.com/office/powerpoint/2010/main" val="362497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3660-CB56-274D-99C0-057B464A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– Results!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8A7C2-5606-F44A-A6A7-F15A2571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6" y="1380032"/>
            <a:ext cx="10661356" cy="3151806"/>
          </a:xfrm>
        </p:spPr>
        <p:txBody>
          <a:bodyPr>
            <a:normAutofit/>
          </a:bodyPr>
          <a:lstStyle/>
          <a:p>
            <a:r>
              <a:rPr lang="en-US" dirty="0"/>
              <a:t>We can add word2vec vectors together an get some amazing results!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did word2vec compare to other state-of-the-art models at the time?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0421B-89D4-984E-B30A-1B7428E2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53" y="1845778"/>
            <a:ext cx="7086600" cy="105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5EED5-00BE-E045-98EE-9E4F855B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253" y="3953978"/>
            <a:ext cx="6717977" cy="23518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A21AE2-6D8C-9E4A-BCC1-BA5952F765C7}"/>
              </a:ext>
            </a:extLst>
          </p:cNvPr>
          <p:cNvSpPr/>
          <p:nvPr/>
        </p:nvSpPr>
        <p:spPr>
          <a:xfrm>
            <a:off x="2865496" y="2899878"/>
            <a:ext cx="7282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“Distributed Representations of Words and Phrases and their Compositionality”</a:t>
            </a:r>
          </a:p>
          <a:p>
            <a:pPr algn="ctr"/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/abs/1310.4546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821A4-DB59-544E-A13F-B6D356ACFDC1}"/>
              </a:ext>
            </a:extLst>
          </p:cNvPr>
          <p:cNvSpPr/>
          <p:nvPr/>
        </p:nvSpPr>
        <p:spPr>
          <a:xfrm>
            <a:off x="2510770" y="6257972"/>
            <a:ext cx="77388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“Distributed Representations of Words and Phrases and their Compositionality”</a:t>
            </a:r>
          </a:p>
          <a:p>
            <a:pPr algn="ctr"/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/abs/1310.4546</a:t>
            </a:r>
          </a:p>
        </p:txBody>
      </p:sp>
    </p:spTree>
    <p:extLst>
      <p:ext uri="{BB962C8B-B14F-4D97-AF65-F5344CB8AC3E}">
        <p14:creationId xmlns:p14="http://schemas.microsoft.com/office/powerpoint/2010/main" val="1033762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35DC-20D8-C345-B388-BE96B472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EE9F-8E65-E14D-BAD9-0AAFDEB30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312932" cy="492890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  <a:p>
            <a:pPr lvl="1"/>
            <a:r>
              <a:rPr lang="en-US" dirty="0"/>
              <a:t>Word2Vec is a word embedding method used to create word vectors</a:t>
            </a:r>
          </a:p>
          <a:p>
            <a:pPr lvl="1"/>
            <a:r>
              <a:rPr lang="en-US" dirty="0"/>
              <a:t>It does so by training a language model</a:t>
            </a:r>
          </a:p>
          <a:p>
            <a:pPr lvl="2"/>
            <a:r>
              <a:rPr lang="en-US" dirty="0"/>
              <a:t>Training the language model is a sort of “dummy” task</a:t>
            </a:r>
          </a:p>
          <a:p>
            <a:pPr lvl="2"/>
            <a:r>
              <a:rPr lang="en-US" dirty="0"/>
              <a:t>We actual don’t care about the model itself.  It’s the model’s parameters that we use as word vectors!</a:t>
            </a:r>
          </a:p>
          <a:p>
            <a:pPr lvl="1"/>
            <a:r>
              <a:rPr lang="en-US" dirty="0"/>
              <a:t>Common architectures are Skip-Gram and CBOW</a:t>
            </a:r>
          </a:p>
          <a:p>
            <a:pPr lvl="2"/>
            <a:r>
              <a:rPr lang="en-US" dirty="0"/>
              <a:t>Skip-Gram is typically used for larger corpora</a:t>
            </a:r>
          </a:p>
          <a:p>
            <a:pPr lvl="2"/>
            <a:r>
              <a:rPr lang="en-US" dirty="0"/>
              <a:t>CBOW tends to work better for smaller corpora</a:t>
            </a:r>
          </a:p>
          <a:p>
            <a:pPr lvl="2"/>
            <a:endParaRPr lang="en-US" dirty="0"/>
          </a:p>
          <a:p>
            <a:r>
              <a:rPr lang="en-US" dirty="0"/>
              <a:t>Google provides pre-trained word2vec vectors that you can download and use!</a:t>
            </a:r>
          </a:p>
          <a:p>
            <a:r>
              <a:rPr lang="en-US" dirty="0"/>
              <a:t>There are excellent NLP libraries in Python to train your own word2vec model!</a:t>
            </a:r>
          </a:p>
        </p:txBody>
      </p:sp>
    </p:spTree>
    <p:extLst>
      <p:ext uri="{BB962C8B-B14F-4D97-AF65-F5344CB8AC3E}">
        <p14:creationId xmlns:p14="http://schemas.microsoft.com/office/powerpoint/2010/main" val="319954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23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35DC-20D8-C345-B388-BE96B472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EE9F-8E65-E14D-BAD9-0AAFDEB3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often works very well, but researchers quickly began looking into alternate methods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Glo</a:t>
            </a:r>
            <a:r>
              <a:rPr lang="en-US" dirty="0"/>
              <a:t>bal </a:t>
            </a:r>
            <a:r>
              <a:rPr lang="en-US" b="1" dirty="0"/>
              <a:t>Ve</a:t>
            </a:r>
            <a:r>
              <a:rPr lang="en-US" dirty="0"/>
              <a:t>ctor model (Pennington, </a:t>
            </a:r>
            <a:r>
              <a:rPr lang="en-US" dirty="0" err="1"/>
              <a:t>Socher</a:t>
            </a:r>
            <a:r>
              <a:rPr lang="en-US" dirty="0"/>
              <a:t>, &amp; Manning) provides an alternate way to create dense representations of words</a:t>
            </a:r>
          </a:p>
          <a:p>
            <a:endParaRPr lang="en-US" dirty="0"/>
          </a:p>
          <a:p>
            <a:r>
              <a:rPr lang="en-US" dirty="0"/>
              <a:t>Rather than looking at context windows one at time, </a:t>
            </a:r>
            <a:r>
              <a:rPr lang="en-US" dirty="0" err="1"/>
              <a:t>GloVe</a:t>
            </a:r>
            <a:r>
              <a:rPr lang="en-US" dirty="0"/>
              <a:t> seeks to leverage global word co-occurrence statistics to produce word vectors</a:t>
            </a:r>
          </a:p>
        </p:txBody>
      </p:sp>
    </p:spTree>
    <p:extLst>
      <p:ext uri="{BB962C8B-B14F-4D97-AF65-F5344CB8AC3E}">
        <p14:creationId xmlns:p14="http://schemas.microsoft.com/office/powerpoint/2010/main" val="1028227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C266-A8C2-F94E-90B2-8288625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2E5BB-549A-9146-8DEE-5D5A7EBCBA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global word co-occurrence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represents the number of times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appears within the context of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total number of times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appears within </a:t>
                </a:r>
                <a:r>
                  <a:rPr lang="en-US" i="1" dirty="0"/>
                  <a:t>any</a:t>
                </a:r>
                <a:r>
                  <a:rPr lang="en-US" dirty="0"/>
                  <a:t> context is then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relative probability of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appearing in the context of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2E5BB-549A-9146-8DEE-5D5A7EBCB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331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A42F-3736-9D48-B9B9-60ADB02B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1806-444E-0E4C-9CA9-585BD4DB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this tiny corpus with a context window size of 1:</a:t>
            </a:r>
          </a:p>
          <a:p>
            <a:pPr lvl="1"/>
            <a:r>
              <a:rPr lang="en-US" dirty="0"/>
              <a:t>I like NLP</a:t>
            </a:r>
          </a:p>
          <a:p>
            <a:pPr lvl="1"/>
            <a:r>
              <a:rPr lang="en-US" dirty="0"/>
              <a:t>Learning machine learning is great</a:t>
            </a:r>
          </a:p>
          <a:p>
            <a:pPr lvl="1"/>
            <a:r>
              <a:rPr lang="en-US" dirty="0"/>
              <a:t>NLP is great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9FD65A-7FE1-3E4F-83DA-8A83B0E96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44729"/>
              </p:ext>
            </p:extLst>
          </p:nvPr>
        </p:nvGraphicFramePr>
        <p:xfrm>
          <a:off x="1507065" y="3429000"/>
          <a:ext cx="9093200" cy="296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322679535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967496046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76625859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17281484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42258528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47961133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48633315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118780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8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912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68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80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7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8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2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674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84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3402-3C0A-3A42-B174-2D277D0E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780E8-0CBE-9F4D-85E3-7883D52B0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1295065" cy="4195481"/>
          </a:xfrm>
        </p:spPr>
        <p:txBody>
          <a:bodyPr/>
          <a:lstStyle/>
          <a:p>
            <a:r>
              <a:rPr lang="en-US" dirty="0"/>
              <a:t>One of the key insights of the </a:t>
            </a:r>
            <a:r>
              <a:rPr lang="en-US" dirty="0" err="1"/>
              <a:t>GloVe</a:t>
            </a:r>
            <a:r>
              <a:rPr lang="en-US" dirty="0"/>
              <a:t> model is that it is the </a:t>
            </a:r>
            <a:r>
              <a:rPr lang="en-US" i="1" dirty="0"/>
              <a:t>ratios</a:t>
            </a:r>
            <a:r>
              <a:rPr lang="en-US" dirty="0"/>
              <a:t> of co-occurrence probabilities that encodes meaning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2BA34A-192B-BC42-A510-B368EDB5F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48421"/>
              </p:ext>
            </p:extLst>
          </p:nvPr>
        </p:nvGraphicFramePr>
        <p:xfrm>
          <a:off x="508000" y="3931956"/>
          <a:ext cx="11023595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4719">
                  <a:extLst>
                    <a:ext uri="{9D8B030D-6E8A-4147-A177-3AD203B41FA5}">
                      <a16:colId xmlns:a16="http://schemas.microsoft.com/office/drawing/2014/main" val="2096776072"/>
                    </a:ext>
                  </a:extLst>
                </a:gridCol>
                <a:gridCol w="2204719">
                  <a:extLst>
                    <a:ext uri="{9D8B030D-6E8A-4147-A177-3AD203B41FA5}">
                      <a16:colId xmlns:a16="http://schemas.microsoft.com/office/drawing/2014/main" val="1221806774"/>
                    </a:ext>
                  </a:extLst>
                </a:gridCol>
                <a:gridCol w="2204719">
                  <a:extLst>
                    <a:ext uri="{9D8B030D-6E8A-4147-A177-3AD203B41FA5}">
                      <a16:colId xmlns:a16="http://schemas.microsoft.com/office/drawing/2014/main" val="1301696790"/>
                    </a:ext>
                  </a:extLst>
                </a:gridCol>
                <a:gridCol w="2204719">
                  <a:extLst>
                    <a:ext uri="{9D8B030D-6E8A-4147-A177-3AD203B41FA5}">
                      <a16:colId xmlns:a16="http://schemas.microsoft.com/office/drawing/2014/main" val="2087625091"/>
                    </a:ext>
                  </a:extLst>
                </a:gridCol>
                <a:gridCol w="2204719">
                  <a:extLst>
                    <a:ext uri="{9D8B030D-6E8A-4147-A177-3AD203B41FA5}">
                      <a16:colId xmlns:a16="http://schemas.microsoft.com/office/drawing/2014/main" val="4132028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solid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30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P(x | 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194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P( x | steam)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3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70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P(x | ice) / P(x | steam)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86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896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0ECF-0205-D746-82E7-70EC613E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7FA23-D66B-6143-9A02-EFD797DD3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944" y="2599928"/>
            <a:ext cx="7609039" cy="1658144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903015-7233-5E49-9D9D-7B9C5966655A}"/>
              </a:ext>
            </a:extLst>
          </p:cNvPr>
          <p:cNvSpPr txBox="1">
            <a:spLocks/>
          </p:cNvSpPr>
          <p:nvPr/>
        </p:nvSpPr>
        <p:spPr>
          <a:xfrm>
            <a:off x="388935" y="1590675"/>
            <a:ext cx="1129506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One of the key insights of the </a:t>
            </a:r>
            <a:r>
              <a:rPr lang="en-US" dirty="0" err="1"/>
              <a:t>GloVe</a:t>
            </a:r>
            <a:r>
              <a:rPr lang="en-US" dirty="0"/>
              <a:t> model is that it is the </a:t>
            </a:r>
            <a:r>
              <a:rPr lang="en-US" i="1" dirty="0"/>
              <a:t>ratios</a:t>
            </a:r>
            <a:r>
              <a:rPr lang="en-US" dirty="0"/>
              <a:t> of co-occurrence probabilities that encodes meaning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Interesting idea!  But how does the model actually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022CC-ADFE-F940-B62D-933D6A4AF31E}"/>
              </a:ext>
            </a:extLst>
          </p:cNvPr>
          <p:cNvSpPr txBox="1"/>
          <p:nvPr/>
        </p:nvSpPr>
        <p:spPr>
          <a:xfrm>
            <a:off x="4418844" y="4216995"/>
            <a:ext cx="3235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/pubs/</a:t>
            </a:r>
            <a:r>
              <a:rPr lang="en-US" sz="1400" dirty="0" err="1"/>
              <a:t>glove.pdf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51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word embedding?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43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7E70-3CE8-134B-A9E9-7F7E670B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E7188-9CC5-CE49-ABA9-C033DF17D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935" y="1590675"/>
                <a:ext cx="10583865" cy="4195481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 3" pitchFamily="2" charset="2"/>
                  <a:buChar char=""/>
                </a:pPr>
                <a:r>
                  <a:rPr lang="en-US" dirty="0"/>
                  <a:t>The starting point is to fit the </a:t>
                </a:r>
                <a:r>
                  <a:rPr lang="en-US" dirty="0" err="1"/>
                  <a:t>GloVe</a:t>
                </a:r>
                <a:r>
                  <a:rPr lang="en-US" dirty="0"/>
                  <a:t> vectors to the co-occurrence probabilities using a </a:t>
                </a:r>
                <a:r>
                  <a:rPr lang="en-US" i="1" dirty="0"/>
                  <a:t>log-bilinear </a:t>
                </a:r>
                <a:r>
                  <a:rPr lang="en-US" dirty="0"/>
                  <a:t>model</a:t>
                </a:r>
              </a:p>
              <a:p>
                <a:pPr marL="0" indent="0" algn="ctr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 3" pitchFamily="2" charset="2"/>
                  <a:buChar char=""/>
                </a:pPr>
                <a:r>
                  <a:rPr lang="en-US" dirty="0"/>
                  <a:t>As in word2vec, we again use center/context word vectors </a:t>
                </a:r>
              </a:p>
              <a:p>
                <a:pPr>
                  <a:buFont typeface="Wingdings 3" pitchFamily="2" charset="2"/>
                  <a:buChar char=""/>
                </a:pPr>
                <a:r>
                  <a:rPr lang="en-US" dirty="0"/>
                  <a:t>Why use a model of this form?</a:t>
                </a:r>
              </a:p>
              <a:p>
                <a:pPr lvl="1">
                  <a:buFont typeface="Wingdings 3" pitchFamily="2" charset="2"/>
                  <a:buChar char=""/>
                </a:pPr>
                <a:r>
                  <a:rPr lang="en-US" dirty="0"/>
                  <a:t>This is a simple way that makes the difference of word vectors proportional to the ratio of their co-occurrence probabilities!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buFont typeface="Wingdings 3" pitchFamily="2" charset="2"/>
                  <a:buChar char=""/>
                </a:pPr>
                <a:r>
                  <a:rPr lang="en-US" dirty="0"/>
                  <a:t>The take-away here is that by demanding a model of this form, we can encode meaning into the differences of word vectors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E7188-9CC5-CE49-ABA9-C033DF17D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935" y="1590675"/>
                <a:ext cx="10583865" cy="4195481"/>
              </a:xfrm>
              <a:blipFill>
                <a:blip r:embed="rId3"/>
                <a:stretch>
                  <a:fillRect l="-240" t="-1205" r="-48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095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A72E-A63C-554D-BBAC-713A6751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7DE4E-96F4-AA4E-9FED-B496A8B2BB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There’s a little more to the story though!</a:t>
                </a:r>
              </a:p>
              <a:p>
                <a:r>
                  <a:rPr lang="en-US" dirty="0"/>
                  <a:t>In </a:t>
                </a:r>
                <a:r>
                  <a:rPr lang="en-US" dirty="0" err="1"/>
                  <a:t>GloVe</a:t>
                </a:r>
                <a:r>
                  <a:rPr lang="en-US" dirty="0"/>
                  <a:t>, the difference between center word vectors and context word vectors is arbitrary, and so the model should be designed to respect this symmetry.</a:t>
                </a:r>
              </a:p>
              <a:p>
                <a:r>
                  <a:rPr lang="en-US" dirty="0"/>
                  <a:t>That is, if we exchange </a:t>
                </a:r>
                <a:r>
                  <a:rPr lang="en-US" i="1" dirty="0"/>
                  <a:t>both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Then our model should remain the same.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7DE4E-96F4-AA4E-9FED-B496A8B2B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3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847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7256-ADD5-3E45-B693-453578F0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F880-06E1-ED43-87A9-D7A6C6BE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see if this works!  Recall the </a:t>
            </a:r>
            <a:r>
              <a:rPr lang="en-US" dirty="0" err="1"/>
              <a:t>GloVe</a:t>
            </a:r>
            <a:r>
              <a:rPr lang="en-US" dirty="0"/>
              <a:t> model so far,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Doing the exchange we get: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exchange symmetry gets spoiled by the last term!  We can fix this though by adding in a couple of bias vectors.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9ADBAA-3624-0840-BD7A-697EF011948C}"/>
                  </a:ext>
                </a:extLst>
              </p:cNvPr>
              <p:cNvSpPr/>
              <p:nvPr/>
            </p:nvSpPr>
            <p:spPr>
              <a:xfrm>
                <a:off x="3713398" y="2084666"/>
                <a:ext cx="2692275" cy="419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9ADBAA-3624-0840-BD7A-697EF0119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398" y="2084666"/>
                <a:ext cx="2692275" cy="419602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F372E3-9FE1-AB43-AA9D-6F570CE9F0E6}"/>
                  </a:ext>
                </a:extLst>
              </p:cNvPr>
              <p:cNvSpPr/>
              <p:nvPr/>
            </p:nvSpPr>
            <p:spPr>
              <a:xfrm>
                <a:off x="3403725" y="3478614"/>
                <a:ext cx="2714269" cy="419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F372E3-9FE1-AB43-AA9D-6F570CE9F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25" y="3478614"/>
                <a:ext cx="2714269" cy="419602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82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3E9F-4DFB-3C4B-8323-7BAC0ED6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5B6D-FE8A-FC47-AA06-7DFC2ED47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in these bias terms, we get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Great! But there is one last pestering detail (I promise!).  How do we handle stop words?</a:t>
            </a:r>
          </a:p>
          <a:p>
            <a:endParaRPr lang="en-US" dirty="0"/>
          </a:p>
          <a:p>
            <a:r>
              <a:rPr lang="en-US" dirty="0" err="1"/>
              <a:t>GloVe</a:t>
            </a:r>
            <a:r>
              <a:rPr lang="en-US" dirty="0"/>
              <a:t> introduces a weighting function to limit the effect of very frequent words.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6F052-1F21-214A-87E4-6E8AE4B1BAC2}"/>
                  </a:ext>
                </a:extLst>
              </p:cNvPr>
              <p:cNvSpPr/>
              <p:nvPr/>
            </p:nvSpPr>
            <p:spPr>
              <a:xfrm>
                <a:off x="4509264" y="2287866"/>
                <a:ext cx="2801216" cy="419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6F052-1F21-214A-87E4-6E8AE4B1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264" y="2287866"/>
                <a:ext cx="2801216" cy="419602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84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3CEF-A88A-7B49-9E67-3E68888F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CB87A-CAD1-3A4B-811C-10FA6D17E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weighting function typically used in the </a:t>
            </a:r>
            <a:r>
              <a:rPr lang="en-US" dirty="0" err="1"/>
              <a:t>GloVe</a:t>
            </a:r>
            <a:r>
              <a:rPr lang="en-US" dirty="0"/>
              <a:t> model is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D3733D-71DE-D94B-875A-729BFB4AD8E0}"/>
                  </a:ext>
                </a:extLst>
              </p:cNvPr>
              <p:cNvSpPr txBox="1"/>
              <p:nvPr/>
            </p:nvSpPr>
            <p:spPr>
              <a:xfrm>
                <a:off x="255688" y="2403335"/>
                <a:ext cx="3344762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&amp;1,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D3733D-71DE-D94B-875A-729BFB4AD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88" y="2403335"/>
                <a:ext cx="3344762" cy="1025665"/>
              </a:xfrm>
              <a:prstGeom prst="rect">
                <a:avLst/>
              </a:prstGeom>
              <a:blipFill>
                <a:blip r:embed="rId3"/>
                <a:stretch>
                  <a:fillRect l="-32453" t="-229268" b="-3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4F80DB0-09CA-C14A-9D75-3227B38CA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433" y="2076047"/>
            <a:ext cx="5886384" cy="31912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60E2CA-789F-B543-A363-6280B45AD2DF}"/>
              </a:ext>
            </a:extLst>
          </p:cNvPr>
          <p:cNvSpPr/>
          <p:nvPr/>
        </p:nvSpPr>
        <p:spPr>
          <a:xfrm>
            <a:off x="6016290" y="5267324"/>
            <a:ext cx="3235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/pubs/</a:t>
            </a:r>
            <a:r>
              <a:rPr lang="en-US" sz="1400" dirty="0" err="1"/>
              <a:t>glove.pdf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074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5220-B763-0549-B8F3-35EB0664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53ED-60E7-1347-9117-FBCF3A1D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Incorporating this weighting function into the model, we finally arrive at the loss function for </a:t>
            </a:r>
            <a:r>
              <a:rPr lang="en-US" dirty="0" err="1"/>
              <a:t>GloVe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 weighted least-squares problem!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F41E5-105F-5C4C-8FF9-B154D3F211DA}"/>
                  </a:ext>
                </a:extLst>
              </p:cNvPr>
              <p:cNvSpPr txBox="1"/>
              <p:nvPr/>
            </p:nvSpPr>
            <p:spPr>
              <a:xfrm>
                <a:off x="3802776" y="2404533"/>
                <a:ext cx="4586448" cy="821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2F41E5-105F-5C4C-8FF9-B154D3F21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776" y="2404533"/>
                <a:ext cx="4586448" cy="821250"/>
              </a:xfrm>
              <a:prstGeom prst="rect">
                <a:avLst/>
              </a:prstGeom>
              <a:blipFill>
                <a:blip r:embed="rId2"/>
                <a:stretch>
                  <a:fillRect l="-5785" t="-103030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50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4D5C-C7FA-2944-AFD1-42F91CCC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– Results!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43770-D446-8D4F-A0B9-EFD15D43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48" y="1673171"/>
            <a:ext cx="10705839" cy="2929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9BF4B3-EA78-034A-A3B8-113526848FD5}"/>
              </a:ext>
            </a:extLst>
          </p:cNvPr>
          <p:cNvSpPr txBox="1"/>
          <p:nvPr/>
        </p:nvSpPr>
        <p:spPr>
          <a:xfrm>
            <a:off x="4319860" y="4602996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/projects/glove/</a:t>
            </a:r>
          </a:p>
        </p:txBody>
      </p:sp>
    </p:spTree>
    <p:extLst>
      <p:ext uri="{BB962C8B-B14F-4D97-AF65-F5344CB8AC3E}">
        <p14:creationId xmlns:p14="http://schemas.microsoft.com/office/powerpoint/2010/main" val="191087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38BD-6B5B-A54D-B0A9-E2FD6F6B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– Results!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7B29D-8C5F-6047-A6D0-4D79EE99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14" y="1323975"/>
            <a:ext cx="6586167" cy="455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D4339-5BF4-4446-B844-1DBA84426F92}"/>
              </a:ext>
            </a:extLst>
          </p:cNvPr>
          <p:cNvSpPr txBox="1"/>
          <p:nvPr/>
        </p:nvSpPr>
        <p:spPr>
          <a:xfrm>
            <a:off x="4085890" y="5874610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/projects/glove/</a:t>
            </a:r>
          </a:p>
        </p:txBody>
      </p:sp>
    </p:spTree>
    <p:extLst>
      <p:ext uri="{BB962C8B-B14F-4D97-AF65-F5344CB8AC3E}">
        <p14:creationId xmlns:p14="http://schemas.microsoft.com/office/powerpoint/2010/main" val="2100458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4A05-3872-934C-BEC3-009F1828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– Results!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072B2-A657-9545-94FD-F04DE368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3" y="1618444"/>
            <a:ext cx="5654298" cy="4397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39C47-58EE-7E40-B879-EC08FC675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18444"/>
            <a:ext cx="5654296" cy="4397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C46A71-3322-1D42-8BD1-B59544B22C61}"/>
              </a:ext>
            </a:extLst>
          </p:cNvPr>
          <p:cNvSpPr txBox="1"/>
          <p:nvPr/>
        </p:nvSpPr>
        <p:spPr>
          <a:xfrm>
            <a:off x="4365719" y="6002922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/projects/glove/</a:t>
            </a:r>
          </a:p>
        </p:txBody>
      </p:sp>
    </p:spTree>
    <p:extLst>
      <p:ext uri="{BB962C8B-B14F-4D97-AF65-F5344CB8AC3E}">
        <p14:creationId xmlns:p14="http://schemas.microsoft.com/office/powerpoint/2010/main" val="1196440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5FA9-3AC9-7248-8D61-193E5ED3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– Results!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7BC1-68FE-0D45-8DD7-F83464DE3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05" y="1323975"/>
            <a:ext cx="6490409" cy="4957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C44FA-1123-CE4B-9B09-BFBFF00EC1D9}"/>
              </a:ext>
            </a:extLst>
          </p:cNvPr>
          <p:cNvSpPr txBox="1"/>
          <p:nvPr/>
        </p:nvSpPr>
        <p:spPr>
          <a:xfrm>
            <a:off x="4256890" y="6281926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/projects/glove/</a:t>
            </a:r>
          </a:p>
        </p:txBody>
      </p:sp>
    </p:spTree>
    <p:extLst>
      <p:ext uri="{BB962C8B-B14F-4D97-AF65-F5344CB8AC3E}">
        <p14:creationId xmlns:p14="http://schemas.microsoft.com/office/powerpoint/2010/main" val="64517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What is a word embedding?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Before we can even think about building a model to make some predictions or analysis with text data, we need a way to represent words in a numeric way that computers can understand.</a:t>
            </a:r>
          </a:p>
          <a:p>
            <a:endParaRPr lang="en-US" dirty="0"/>
          </a:p>
          <a:p>
            <a:r>
              <a:rPr lang="en-US" dirty="0"/>
              <a:t>How do we represent “cat” as a collection of values that we can do some number crunching on?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i="1" dirty="0"/>
              <a:t>word embedding</a:t>
            </a:r>
            <a:r>
              <a:rPr lang="en-US" b="1" dirty="0"/>
              <a:t> </a:t>
            </a:r>
            <a:r>
              <a:rPr lang="en-US" dirty="0"/>
              <a:t>is a method or technique of converting words in our vocabulary into vectors that we can later feed in to down-stream machine learning and data science tasks.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8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98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5220-B763-0549-B8F3-35EB0664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53ED-60E7-1347-9117-FBCF3A1D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up a “good” word embedding?</a:t>
            </a:r>
          </a:p>
          <a:p>
            <a:endParaRPr lang="en-US" dirty="0"/>
          </a:p>
          <a:p>
            <a:r>
              <a:rPr lang="en-US" dirty="0"/>
              <a:t>This is a tricky question!  Word embeddings are typically used in service of some down-stream task (like classification). </a:t>
            </a:r>
          </a:p>
          <a:p>
            <a:endParaRPr lang="en-US" dirty="0"/>
          </a:p>
          <a:p>
            <a:r>
              <a:rPr lang="en-US" dirty="0"/>
              <a:t>We can’t use performance on this downstream task to evaluate the word embeddings.  </a:t>
            </a:r>
          </a:p>
          <a:p>
            <a:endParaRPr lang="en-US" dirty="0"/>
          </a:p>
          <a:p>
            <a:r>
              <a:rPr lang="en-US" dirty="0"/>
              <a:t>To address this, </a:t>
            </a:r>
            <a:r>
              <a:rPr lang="en-US" dirty="0" err="1"/>
              <a:t>Mikolov</a:t>
            </a:r>
            <a:r>
              <a:rPr lang="en-US" dirty="0"/>
              <a:t> et al. (word2vec group) proposed analogy tasks!</a:t>
            </a:r>
          </a:p>
        </p:txBody>
      </p:sp>
    </p:spTree>
    <p:extLst>
      <p:ext uri="{BB962C8B-B14F-4D97-AF65-F5344CB8AC3E}">
        <p14:creationId xmlns:p14="http://schemas.microsoft.com/office/powerpoint/2010/main" val="3730997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8DCF-7012-BF4B-854F-288D9500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BF1A4-C795-4A4D-84D1-2B215953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 is to use word embeddings to complete analogies.  </a:t>
            </a:r>
          </a:p>
          <a:p>
            <a:r>
              <a:rPr lang="en-US" dirty="0"/>
              <a:t>High performance on this task typically means the word embeddings better capture the “essence” of words.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a : b  ::  c : ?</a:t>
            </a:r>
          </a:p>
          <a:p>
            <a:pPr marL="0" indent="0" algn="ctr">
              <a:buNone/>
            </a:pPr>
            <a:r>
              <a:rPr lang="en-US" dirty="0"/>
              <a:t>King : Queen  :: Man : Woman (Semantic Analogy)</a:t>
            </a:r>
          </a:p>
          <a:p>
            <a:pPr marL="0" indent="0" algn="ctr">
              <a:buNone/>
            </a:pPr>
            <a:r>
              <a:rPr lang="en-US" dirty="0"/>
              <a:t>Dance : Dancing. :: Swim : Swimming (Syntactic Analogy)</a:t>
            </a:r>
          </a:p>
        </p:txBody>
      </p:sp>
    </p:spTree>
    <p:extLst>
      <p:ext uri="{BB962C8B-B14F-4D97-AF65-F5344CB8AC3E}">
        <p14:creationId xmlns:p14="http://schemas.microsoft.com/office/powerpoint/2010/main" val="4037432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2F16-F446-AB47-BCEE-86DAC4F6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5CAA-06F3-C94A-B187-3B247629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look mathematically?</a:t>
            </a:r>
          </a:p>
          <a:p>
            <a:endParaRPr lang="en-US" dirty="0"/>
          </a:p>
          <a:p>
            <a:r>
              <a:rPr lang="en-US" dirty="0"/>
              <a:t>Given the analogy task (a, b, c are given, word d is unknown): </a:t>
            </a:r>
          </a:p>
          <a:p>
            <a:pPr lvl="1"/>
            <a:r>
              <a:rPr lang="en-US" dirty="0"/>
              <a:t>a : b  ::  c : d</a:t>
            </a:r>
          </a:p>
          <a:p>
            <a:endParaRPr lang="en-US" dirty="0"/>
          </a:p>
          <a:p>
            <a:r>
              <a:rPr lang="en-US" dirty="0"/>
              <a:t>Our guess for word d,  is whatever word has the largest </a:t>
            </a:r>
            <a:r>
              <a:rPr lang="en-US" i="1" dirty="0"/>
              <a:t>cosine similarity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16A5BE-7CB1-C74C-9EC7-8EC41A80D5BC}"/>
                  </a:ext>
                </a:extLst>
              </p:cNvPr>
              <p:cNvSpPr txBox="1"/>
              <p:nvPr/>
            </p:nvSpPr>
            <p:spPr>
              <a:xfrm>
                <a:off x="2799905" y="4664596"/>
                <a:ext cx="3296095" cy="602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16A5BE-7CB1-C74C-9EC7-8EC41A80D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05" y="4664596"/>
                <a:ext cx="3296095" cy="602729"/>
              </a:xfrm>
              <a:prstGeom prst="rect">
                <a:avLst/>
              </a:prstGeom>
              <a:blipFill>
                <a:blip r:embed="rId3"/>
                <a:stretch>
                  <a:fillRect l="-766" t="-2041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413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D1FC-D30B-9B48-B760-6EAA2F13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3992-68CF-6C4B-A0E4-1B4F0D4B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9" y="1457325"/>
            <a:ext cx="5520798" cy="4687257"/>
          </a:xfrm>
        </p:spPr>
        <p:txBody>
          <a:bodyPr/>
          <a:lstStyle/>
          <a:p>
            <a:r>
              <a:rPr lang="en-US" dirty="0"/>
              <a:t>How do various word embedding methods compare?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8A30C-320F-864E-89AB-9D4C6C1F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67" y="1290109"/>
            <a:ext cx="4477057" cy="51790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319E15-9B13-DD47-859E-7390A68800BB}"/>
              </a:ext>
            </a:extLst>
          </p:cNvPr>
          <p:cNvSpPr/>
          <p:nvPr/>
        </p:nvSpPr>
        <p:spPr>
          <a:xfrm>
            <a:off x="6623772" y="6452211"/>
            <a:ext cx="3235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/pubs/</a:t>
            </a:r>
            <a:r>
              <a:rPr lang="en-US" sz="1400" dirty="0" err="1"/>
              <a:t>glove.pdf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4917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GloVe</a:t>
            </a:r>
            <a:r>
              <a:rPr lang="en-US" dirty="0"/>
              <a:t> and Word2Vec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47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D1FC-D30B-9B48-B760-6EAA2F13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GloVe</a:t>
            </a:r>
            <a:r>
              <a:rPr lang="en-US" dirty="0"/>
              <a:t> and 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3992-68CF-6C4B-A0E4-1B4F0D4B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9" y="1457325"/>
            <a:ext cx="9898064" cy="46872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Word2Vec and </a:t>
            </a:r>
            <a:r>
              <a:rPr lang="en-US" dirty="0" err="1"/>
              <a:t>GloVe</a:t>
            </a:r>
            <a:r>
              <a:rPr lang="en-US" dirty="0"/>
              <a:t> are both excellent, but no model is ever perfect.</a:t>
            </a:r>
          </a:p>
          <a:p>
            <a:endParaRPr lang="en-US" dirty="0"/>
          </a:p>
          <a:p>
            <a:r>
              <a:rPr lang="en-US" dirty="0"/>
              <a:t>The word vectors produced by these models are static, and may have difficulty with word-sense disambiguation.</a:t>
            </a:r>
          </a:p>
          <a:p>
            <a:pPr lvl="1"/>
            <a:r>
              <a:rPr lang="en-US" dirty="0"/>
              <a:t>Does “bank” refer to the place I keep my money, or to a landscape feature near a river?</a:t>
            </a:r>
          </a:p>
          <a:p>
            <a:pPr lvl="1"/>
            <a:endParaRPr lang="en-US" dirty="0"/>
          </a:p>
          <a:p>
            <a:r>
              <a:rPr lang="en-US" dirty="0"/>
              <a:t>More recently, deep-learning methods have been used to create </a:t>
            </a:r>
            <a:r>
              <a:rPr lang="en-US" i="1" dirty="0"/>
              <a:t>contextualized word embeddings</a:t>
            </a:r>
            <a:r>
              <a:rPr lang="en-US" dirty="0"/>
              <a:t> to deal with this problem.  Some notable examples:</a:t>
            </a:r>
          </a:p>
          <a:p>
            <a:pPr lvl="1"/>
            <a:r>
              <a:rPr lang="en-US" dirty="0" err="1"/>
              <a:t>ELMo</a:t>
            </a:r>
            <a:endParaRPr lang="en-US" dirty="0"/>
          </a:p>
          <a:p>
            <a:pPr lvl="1"/>
            <a:r>
              <a:rPr lang="en-US" dirty="0" err="1"/>
              <a:t>ULMFiT</a:t>
            </a:r>
            <a:endParaRPr lang="en-US" dirty="0"/>
          </a:p>
          <a:p>
            <a:pPr lvl="1"/>
            <a:r>
              <a:rPr lang="en-US" dirty="0" err="1"/>
              <a:t>OpenAI</a:t>
            </a:r>
            <a:r>
              <a:rPr lang="en-US" dirty="0"/>
              <a:t> Transformer</a:t>
            </a:r>
          </a:p>
          <a:p>
            <a:pPr lvl="1"/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292936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A0C-3D03-704A-B498-BEDA3321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038EA-84EA-C747-BC99-F3EF88E29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871732" cy="49289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Word embeddings solve of the problem of representing words/documents in a way that we can feed into other Data Science and Machine Learning tasks</a:t>
            </a:r>
          </a:p>
          <a:p>
            <a:endParaRPr lang="en-US" dirty="0"/>
          </a:p>
          <a:p>
            <a:r>
              <a:rPr lang="en-US" dirty="0"/>
              <a:t>Count Vectorization and TF-IDF vectors provide more intuitive methods for generating word embeddings</a:t>
            </a:r>
          </a:p>
          <a:p>
            <a:pPr lvl="1"/>
            <a:r>
              <a:rPr lang="en-US" dirty="0"/>
              <a:t>Using these methods along with bigrams/trigrams can yield pretty good results!</a:t>
            </a:r>
          </a:p>
          <a:p>
            <a:pPr lvl="1"/>
            <a:endParaRPr lang="en-US" dirty="0"/>
          </a:p>
          <a:p>
            <a:r>
              <a:rPr lang="en-US" dirty="0"/>
              <a:t>Word2Vec and </a:t>
            </a:r>
            <a:r>
              <a:rPr lang="en-US" dirty="0" err="1"/>
              <a:t>GloVe</a:t>
            </a:r>
            <a:r>
              <a:rPr lang="en-US" dirty="0"/>
              <a:t> are more advanced methods of creating dense representations of word vectors</a:t>
            </a:r>
          </a:p>
          <a:p>
            <a:pPr lvl="1"/>
            <a:r>
              <a:rPr lang="en-US" dirty="0"/>
              <a:t>The math of this might get a little sticky, but there are plenty of Python resources to handle things under-the-hood.</a:t>
            </a:r>
          </a:p>
          <a:p>
            <a:endParaRPr lang="en-US" dirty="0"/>
          </a:p>
          <a:p>
            <a:r>
              <a:rPr lang="en-US" dirty="0"/>
              <a:t>Performance on analogy tasks is the usual way we evaluate the efficacy of a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2931529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A0C-3D03-704A-B498-BEDA3321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038EA-84EA-C747-BC99-F3EF88E29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871732" cy="4928907"/>
          </a:xfrm>
        </p:spPr>
        <p:txBody>
          <a:bodyPr>
            <a:normAutofit/>
          </a:bodyPr>
          <a:lstStyle/>
          <a:p>
            <a:r>
              <a:rPr lang="en-US" dirty="0"/>
              <a:t>Great Blog Post on Word2Vec Intuition: </a:t>
            </a:r>
            <a:r>
              <a:rPr lang="en-US" dirty="0">
                <a:hlinkClick r:id="rId2"/>
              </a:rPr>
              <a:t>http://mccormickml.com/2016/04/19/word2vec-tutorial-the-skip-gram-model/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GloVe</a:t>
            </a:r>
            <a:r>
              <a:rPr lang="en-US" dirty="0"/>
              <a:t> Paper: </a:t>
            </a:r>
            <a:r>
              <a:rPr lang="en-US" dirty="0">
                <a:hlinkClick r:id="rId3"/>
              </a:rPr>
              <a:t>https://nlp.stanford.edu/pubs/glove.pdf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Stanford Lecture notes on word vectors: </a:t>
            </a:r>
            <a:r>
              <a:rPr lang="en-US" dirty="0">
                <a:hlinkClick r:id="rId4"/>
              </a:rPr>
              <a:t>http://web.stanford.edu/class/cs224n/lectures/lecture2.pdf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TensorFlow tutorial on word vectors: </a:t>
            </a:r>
            <a:r>
              <a:rPr lang="en-US" dirty="0">
                <a:hlinkClick r:id="rId5"/>
              </a:rPr>
              <a:t>https://www.tensorflow.org/tutorials/representation/word2vec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1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 Vectors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5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Count Vectors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a </a:t>
            </a:r>
            <a:r>
              <a:rPr lang="en-US" b="1" i="1" dirty="0"/>
              <a:t>corpus </a:t>
            </a:r>
            <a:r>
              <a:rPr lang="en-US" dirty="0"/>
              <a:t>of documents { D</a:t>
            </a:r>
            <a:r>
              <a:rPr lang="en-US" baseline="-25000" dirty="0"/>
              <a:t>1</a:t>
            </a:r>
            <a:r>
              <a:rPr lang="en-US" dirty="0"/>
              <a:t> , D</a:t>
            </a:r>
            <a:r>
              <a:rPr lang="en-US" baseline="-25000" dirty="0"/>
              <a:t>2 </a:t>
            </a:r>
            <a:r>
              <a:rPr lang="en-US" dirty="0"/>
              <a:t>, … , D</a:t>
            </a:r>
            <a:r>
              <a:rPr lang="en-US" baseline="-25000" dirty="0"/>
              <a:t>N  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Suppose that after looking over all of our documents, we determine that we have V terms in our total vocabulary.</a:t>
            </a:r>
          </a:p>
          <a:p>
            <a:endParaRPr lang="en-US" dirty="0"/>
          </a:p>
          <a:p>
            <a:r>
              <a:rPr lang="en-US" dirty="0"/>
              <a:t>With this, we can create a </a:t>
            </a:r>
            <a:r>
              <a:rPr lang="en-US" b="1" i="1" dirty="0"/>
              <a:t>document-term matrix </a:t>
            </a:r>
            <a:r>
              <a:rPr lang="en-US" dirty="0"/>
              <a:t>with shape N x V which describes how many times a given term appears in a document.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2371-823B-8D47-A752-18BEFB05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BC25-16D1-C047-AC97-9E6280FAD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this tiny corpus:</a:t>
            </a:r>
          </a:p>
          <a:p>
            <a:pPr lvl="1"/>
            <a:r>
              <a:rPr lang="en-US" dirty="0"/>
              <a:t>I like NLP</a:t>
            </a:r>
          </a:p>
          <a:p>
            <a:pPr lvl="1"/>
            <a:r>
              <a:rPr lang="en-US" dirty="0"/>
              <a:t>Learning machine learning is great</a:t>
            </a:r>
          </a:p>
          <a:p>
            <a:pPr lvl="1"/>
            <a:r>
              <a:rPr lang="en-US" dirty="0"/>
              <a:t>NLP is great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The document-term matrix is: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440ADC-C865-3E48-BF2A-07216F68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47130"/>
              </p:ext>
            </p:extLst>
          </p:nvPr>
        </p:nvGraphicFramePr>
        <p:xfrm>
          <a:off x="1921852" y="4107963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1208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36805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4222096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966524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618094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19847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728935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61957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6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19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31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01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50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CA8D-A624-3841-9D72-54413055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C2A3-51D6-9A40-9553-BACFC6DCA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the document-term matrix, the document/word vectors are just the rows/columns!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document vector </a:t>
            </a:r>
            <a:r>
              <a:rPr lang="en-US" dirty="0"/>
              <a:t>for “I like NLP” is (1, 1, 1, 0, 0, 0)</a:t>
            </a:r>
            <a:r>
              <a:rPr lang="en-US" baseline="30000" dirty="0"/>
              <a:t>T</a:t>
            </a:r>
          </a:p>
          <a:p>
            <a:r>
              <a:rPr lang="en-US" dirty="0"/>
              <a:t>The </a:t>
            </a:r>
            <a:r>
              <a:rPr lang="en-US" b="1" dirty="0"/>
              <a:t>word vector</a:t>
            </a:r>
            <a:r>
              <a:rPr lang="en-US" dirty="0"/>
              <a:t> for “NLP” is (1, 0, 1)</a:t>
            </a:r>
            <a:r>
              <a:rPr lang="en-US" baseline="30000" dirty="0"/>
              <a:t>T</a:t>
            </a:r>
          </a:p>
          <a:p>
            <a:endParaRPr lang="en-US" baseline="30000" dirty="0"/>
          </a:p>
          <a:p>
            <a:r>
              <a:rPr lang="en-US" dirty="0"/>
              <a:t>What are some pros and cons of this approach?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E1B163-939B-0247-9AF1-922FCEE65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991958"/>
              </p:ext>
            </p:extLst>
          </p:nvPr>
        </p:nvGraphicFramePr>
        <p:xfrm>
          <a:off x="819240" y="2472801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1208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36805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4222096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966524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618094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19847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728935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61957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6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19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31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01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73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781" y="1526568"/>
            <a:ext cx="11307336" cy="2619548"/>
          </a:xfrm>
        </p:spPr>
        <p:txBody>
          <a:bodyPr/>
          <a:lstStyle/>
          <a:p>
            <a:r>
              <a:rPr lang="en-US" dirty="0"/>
              <a:t>Term Frequency – Inverse Document Frequency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ADE2-D3EA-BC44-815B-8FBD36B1A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0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{FAECCCCE-565F-DD4F-9AAB-21F7D77F9160}tf10001062</Template>
  <TotalTime>10380</TotalTime>
  <Words>2820</Words>
  <Application>Microsoft Macintosh PowerPoint</Application>
  <PresentationFormat>Widescreen</PresentationFormat>
  <Paragraphs>506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Franklin Gothic Book</vt:lpstr>
      <vt:lpstr>Franklin Gothic Medium</vt:lpstr>
      <vt:lpstr>Wingdings 3</vt:lpstr>
      <vt:lpstr>Ion</vt:lpstr>
      <vt:lpstr>Introduction to Word Embeddings</vt:lpstr>
      <vt:lpstr>Overview </vt:lpstr>
      <vt:lpstr>What is a word embedding?</vt:lpstr>
      <vt:lpstr>What is a word embedding?   </vt:lpstr>
      <vt:lpstr>Count Vectors</vt:lpstr>
      <vt:lpstr>Count Vectors </vt:lpstr>
      <vt:lpstr>Count Vectors</vt:lpstr>
      <vt:lpstr>Count Vectors</vt:lpstr>
      <vt:lpstr>Term Frequency – Inverse Document Frequency</vt:lpstr>
      <vt:lpstr>Term Frequency – Inverse Document Frequency</vt:lpstr>
      <vt:lpstr>TF-IDF</vt:lpstr>
      <vt:lpstr>TF-IDF</vt:lpstr>
      <vt:lpstr>Word2Vec</vt:lpstr>
      <vt:lpstr>Word2Vec</vt:lpstr>
      <vt:lpstr>You shall know a word by the company it keeps.</vt:lpstr>
      <vt:lpstr>Word2Vec</vt:lpstr>
      <vt:lpstr>Word2Vec</vt:lpstr>
      <vt:lpstr>Word2Vec</vt:lpstr>
      <vt:lpstr>Word2Vec</vt:lpstr>
      <vt:lpstr>Word2Vec</vt:lpstr>
      <vt:lpstr>Word2Vec – Results!</vt:lpstr>
      <vt:lpstr>Word2Vec – Results!</vt:lpstr>
      <vt:lpstr>Word2Vec 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</vt:lpstr>
      <vt:lpstr>GloVe – Results!</vt:lpstr>
      <vt:lpstr>GloVe – Results!</vt:lpstr>
      <vt:lpstr>GloVe – Results!</vt:lpstr>
      <vt:lpstr>GloVe – Results!</vt:lpstr>
      <vt:lpstr>Evaluating Word Embeddings</vt:lpstr>
      <vt:lpstr>Evaluating Word Embeddings</vt:lpstr>
      <vt:lpstr>Evaluating Word Embeddings</vt:lpstr>
      <vt:lpstr>Evaluating Word Embeddings</vt:lpstr>
      <vt:lpstr>Evaluating Word Embeddings</vt:lpstr>
      <vt:lpstr>Beyond GloVe and Word2Vec</vt:lpstr>
      <vt:lpstr>Beyond GloVe and Word2Vec</vt:lpstr>
      <vt:lpstr>Summary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Bun</dc:creator>
  <cp:lastModifiedBy>Adam Wearne</cp:lastModifiedBy>
  <cp:revision>120</cp:revision>
  <dcterms:created xsi:type="dcterms:W3CDTF">2018-10-09T22:13:54Z</dcterms:created>
  <dcterms:modified xsi:type="dcterms:W3CDTF">2018-12-07T18:54:20Z</dcterms:modified>
</cp:coreProperties>
</file>